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3" r:id="rId4"/>
    <p:sldId id="258" r:id="rId5"/>
    <p:sldId id="268" r:id="rId6"/>
    <p:sldId id="259" r:id="rId7"/>
    <p:sldId id="266" r:id="rId8"/>
    <p:sldId id="260" r:id="rId9"/>
    <p:sldId id="267" r:id="rId10"/>
    <p:sldId id="261" r:id="rId11"/>
    <p:sldId id="262" r:id="rId12"/>
    <p:sldId id="264" r:id="rId13"/>
    <p:sldId id="265" r:id="rId14"/>
    <p:sldId id="269" r:id="rId15"/>
    <p:sldId id="270" r:id="rId16"/>
    <p:sldId id="272" r:id="rId17"/>
    <p:sldId id="271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9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BE6E24-36CB-40F0-83EF-313A7184E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A424EF4-5FD0-4A97-8ABF-95796C4AD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42CC82-4E32-43B4-B8BF-C9A2DB2F8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59F77-07F2-47A1-A00D-9CEE4F1F0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8987DF-7766-430D-A9B8-9EAD5D59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2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CBC104-72B6-455F-B939-A12396183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9510FAE-FB2B-4499-A0A3-0441D63A0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11B5F5-A2CD-498B-9625-6EC9A9B66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9EE86E-A428-473D-ADA9-B0A84BA8A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26E62B-E1B7-4380-81EB-69AD9A178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517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D76676E-5C31-4107-ACEA-DBEF42DFE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60CB71E-C1EC-44DA-883C-91BC8BF9E1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53F96F-6029-41C4-9102-2B2D78D2F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399791-29F1-4184-A000-88F60F519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1CBBCA-50E9-431E-9D50-2C5B71162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2326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F131D8-0126-4B54-B44F-89A6A1EB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4F1633-ED11-4D46-916F-723EACE3E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98689D-E5E6-4AA4-A976-6A59CFF6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C80DBF-BBC7-4AB9-9602-324C1243B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1B045E-1891-4D2E-9765-F97B8241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591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AEBE6B-6012-42E9-8EA2-38905BB5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92F1444-7D40-4347-923D-42665BD16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33CAAE-C691-485E-B78E-C308C4FBD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223249-D732-43CE-B51F-31E82418A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0B5A9F-BA97-421A-B477-BCD8406ED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154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8D047E-7646-41BC-9E07-366242B7E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92E1A5-D03C-4FC8-B7B8-FCE166515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3E1B74B-70F4-4936-A59D-3BC51DB53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C4AFD47-BB08-409F-856B-B038623C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EA51A5F-B162-47A1-BE7A-D0D391AB0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D32E95C-F1D9-4884-83A3-6008685F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826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9813B9-6799-46BB-91BA-9DABE9B88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EA06B0-6B1D-4C09-A4C0-D6D1B5185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74306C-C427-4411-94C8-759491E96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9330FC4-CC23-4393-BBD5-3D386195E5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4EC8216-30FF-432E-AEF0-64F99C026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D343BAB-F1CB-4BB8-92D7-FFA1AC095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77DA205-D63A-457B-B727-B462DB0EF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0D1DB2B-6100-42D8-AE02-B99E6CAAB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0878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A95C7D-119C-43A9-80AE-F9178BBE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1F942F5-04B1-4100-AF54-7240D66B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978856D-A4C0-4415-B160-FEEF1576F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A61E7B6-71EA-4FFE-B6F7-683BB2F1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30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E1919BE-C570-4B80-9022-F0D0F0C84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D4F5B9C-D233-4AE0-A931-00002F95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F8E7B0-FFFD-4F3B-8D08-FF0DE24B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738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C70EC-4C1C-46A0-B9C5-913A8A86C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89E0FC-CF47-4C50-929E-F19EF67D8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BDCA2F-6016-415B-925C-88B6A02AC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12FBAD-9F44-49A4-9ADC-CC5E190C3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58333D-4D0A-4BFC-AE35-6A845E695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9A2D194-34EC-42D7-8441-5AEC2B032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513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361C99-6656-498A-9F35-624D13CB5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079A4E-AB45-40F3-91E0-F7EF979E8D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B948C9A-0BAF-427F-8806-B51E7A36F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8B9ECA-2470-498E-9E9E-B70CAA5E6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B7E70B-5AFF-41B4-87C9-3EB6B5E1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0985F5-55F6-4681-8CFF-B28ACD8F2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504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F57315F-6CB6-493D-91E7-59878E894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5E0FDE7-A389-4323-950F-32C623249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9219D6-4F6A-4024-970C-B7DA82B394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182BF-40A2-41AE-A1E3-512E9B7762D8}" type="datetimeFigureOut">
              <a:rPr lang="fr-FR" smtClean="0"/>
              <a:t>19/07/2021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8096EF-94FC-40D3-8F31-FFB243E71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55D7B6-B22F-4328-98D6-78348DCD6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5E389-C2C1-4050-B510-149D418B09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5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95065F-2A12-4CBF-9090-E0374BE5BDAB}"/>
              </a:ext>
            </a:extLst>
          </p:cNvPr>
          <p:cNvSpPr/>
          <p:nvPr/>
        </p:nvSpPr>
        <p:spPr>
          <a:xfrm>
            <a:off x="0" y="0"/>
            <a:ext cx="12192000" cy="3695178"/>
          </a:xfrm>
          <a:prstGeom prst="rect">
            <a:avLst/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829411-4C64-431B-8465-74C8A93F6B85}"/>
              </a:ext>
            </a:extLst>
          </p:cNvPr>
          <p:cNvSpPr/>
          <p:nvPr/>
        </p:nvSpPr>
        <p:spPr>
          <a:xfrm>
            <a:off x="0" y="3695178"/>
            <a:ext cx="12192000" cy="3429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5F5F197-9404-4A67-B13E-873BA841ACCF}"/>
              </a:ext>
            </a:extLst>
          </p:cNvPr>
          <p:cNvSpPr txBox="1"/>
          <p:nvPr/>
        </p:nvSpPr>
        <p:spPr>
          <a:xfrm>
            <a:off x="4190653" y="2820037"/>
            <a:ext cx="4659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bg1"/>
                </a:solidFill>
                <a:latin typeface="Myriad Pro" panose="020B0503030403020204" pitchFamily="34" charset="0"/>
              </a:rPr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3561338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isocèle 3">
            <a:extLst>
              <a:ext uri="{FF2B5EF4-FFF2-40B4-BE49-F238E27FC236}">
                <a16:creationId xmlns:a16="http://schemas.microsoft.com/office/drawing/2014/main" id="{9A53A950-106D-4279-A562-B83E2DBF72D7}"/>
              </a:ext>
            </a:extLst>
          </p:cNvPr>
          <p:cNvSpPr/>
          <p:nvPr/>
        </p:nvSpPr>
        <p:spPr>
          <a:xfrm rot="10800000">
            <a:off x="0" y="0"/>
            <a:ext cx="2257778" cy="3429000"/>
          </a:xfrm>
          <a:prstGeom prst="triangle">
            <a:avLst>
              <a:gd name="adj" fmla="val 51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6DDFCF7D-4692-4FDD-9D7C-F84B68C03EA8}"/>
              </a:ext>
            </a:extLst>
          </p:cNvPr>
          <p:cNvSpPr/>
          <p:nvPr/>
        </p:nvSpPr>
        <p:spPr>
          <a:xfrm>
            <a:off x="-1" y="3429000"/>
            <a:ext cx="2257779" cy="3429000"/>
          </a:xfrm>
          <a:prstGeom prst="triangle">
            <a:avLst>
              <a:gd name="adj" fmla="val 49000"/>
            </a:avLst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E38888-4435-4527-8B8C-BAB8A241B4F8}"/>
              </a:ext>
            </a:extLst>
          </p:cNvPr>
          <p:cNvSpPr txBox="1"/>
          <p:nvPr/>
        </p:nvSpPr>
        <p:spPr>
          <a:xfrm>
            <a:off x="3894666" y="474133"/>
            <a:ext cx="58589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Myriad Pro" panose="020B0503030403020204" pitchFamily="34" charset="0"/>
              </a:rPr>
              <a:t>LA TYPOGRAPHIE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548F3A1-6944-47B1-95FE-9F67F6361E00}"/>
              </a:ext>
            </a:extLst>
          </p:cNvPr>
          <p:cNvSpPr txBox="1"/>
          <p:nvPr/>
        </p:nvSpPr>
        <p:spPr>
          <a:xfrm>
            <a:off x="5774266" y="1860571"/>
            <a:ext cx="3296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Cuprum" panose="00000500000000000000" pitchFamily="2" charset="0"/>
              </a:rPr>
              <a:t>CUPRUM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5A2F88E-9993-4FDA-AC5A-2BC40DEB3C75}"/>
              </a:ext>
            </a:extLst>
          </p:cNvPr>
          <p:cNvSpPr txBox="1"/>
          <p:nvPr/>
        </p:nvSpPr>
        <p:spPr>
          <a:xfrm>
            <a:off x="4566354" y="2813447"/>
            <a:ext cx="476391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Cuprum" panose="00000500000000000000" pitchFamily="2" charset="0"/>
              </a:rPr>
              <a:t>ABCDEFGHIJKLMNOPQRSTUVWXYZ</a:t>
            </a:r>
          </a:p>
          <a:p>
            <a:r>
              <a:rPr lang="fr-FR" sz="2800" dirty="0" err="1">
                <a:latin typeface="Cuprum" panose="00000500000000000000" pitchFamily="2" charset="0"/>
              </a:rPr>
              <a:t>Abcdefghijklmnopqrstuvwxy</a:t>
            </a:r>
            <a:endParaRPr lang="fr-FR" sz="2800" dirty="0">
              <a:latin typeface="Cuprum" panose="00000500000000000000" pitchFamily="2" charset="0"/>
            </a:endParaRPr>
          </a:p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59143E2-942E-4BAC-8CF1-B326E0CE3429}"/>
              </a:ext>
            </a:extLst>
          </p:cNvPr>
          <p:cNvSpPr txBox="1"/>
          <p:nvPr/>
        </p:nvSpPr>
        <p:spPr>
          <a:xfrm>
            <a:off x="4442174" y="5143500"/>
            <a:ext cx="476391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Nunito Sans" panose="00000500000000000000" pitchFamily="2" charset="0"/>
              </a:rPr>
              <a:t>ABCDEFGHIJKLMNOPQRSTUVWXYZ</a:t>
            </a:r>
          </a:p>
          <a:p>
            <a:r>
              <a:rPr lang="fr-FR" sz="2800" dirty="0" err="1">
                <a:latin typeface="Nunito Sans" panose="00000500000000000000" pitchFamily="2" charset="0"/>
              </a:rPr>
              <a:t>Abcdefghijklmnopqrstuvwxy</a:t>
            </a:r>
            <a:endParaRPr lang="fr-FR" sz="2800" dirty="0">
              <a:latin typeface="Nunito Sans" panose="00000500000000000000" pitchFamily="2" charset="0"/>
            </a:endParaRP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CE56744-B3B3-4AB8-AA80-AACEF7FF138C}"/>
              </a:ext>
            </a:extLst>
          </p:cNvPr>
          <p:cNvSpPr txBox="1"/>
          <p:nvPr/>
        </p:nvSpPr>
        <p:spPr>
          <a:xfrm>
            <a:off x="5175953" y="4053801"/>
            <a:ext cx="3296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Nunito Sans" panose="00000500000000000000" pitchFamily="2" charset="0"/>
              </a:rPr>
              <a:t>NUNITO_SANS</a:t>
            </a:r>
          </a:p>
        </p:txBody>
      </p:sp>
    </p:spTree>
    <p:extLst>
      <p:ext uri="{BB962C8B-B14F-4D97-AF65-F5344CB8AC3E}">
        <p14:creationId xmlns:p14="http://schemas.microsoft.com/office/powerpoint/2010/main" val="1434780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43D92F-2091-4FC8-97B8-C3E35299D701}"/>
              </a:ext>
            </a:extLst>
          </p:cNvPr>
          <p:cNvSpPr/>
          <p:nvPr/>
        </p:nvSpPr>
        <p:spPr>
          <a:xfrm>
            <a:off x="0" y="0"/>
            <a:ext cx="1803748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85654E5-2975-4176-B007-006FCC70C72F}"/>
              </a:ext>
            </a:extLst>
          </p:cNvPr>
          <p:cNvSpPr txBox="1"/>
          <p:nvPr/>
        </p:nvSpPr>
        <p:spPr>
          <a:xfrm>
            <a:off x="538620" y="300625"/>
            <a:ext cx="12024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Minion Pro Med" panose="02040503050306020203" pitchFamily="18" charset="0"/>
              </a:rPr>
              <a:t>U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2A4541D-E78F-4134-9231-702B59B76673}"/>
              </a:ext>
            </a:extLst>
          </p:cNvPr>
          <p:cNvSpPr txBox="1"/>
          <p:nvPr/>
        </p:nvSpPr>
        <p:spPr>
          <a:xfrm>
            <a:off x="670144" y="1529791"/>
            <a:ext cx="12024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Minion Pro Med" panose="02040503050306020203" pitchFamily="18" charset="0"/>
              </a:rPr>
              <a:t>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2836430-292F-4FD0-AC5C-F1BED514A129}"/>
              </a:ext>
            </a:extLst>
          </p:cNvPr>
          <p:cNvSpPr txBox="1"/>
          <p:nvPr/>
        </p:nvSpPr>
        <p:spPr>
          <a:xfrm>
            <a:off x="601250" y="2933200"/>
            <a:ext cx="12024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Minion Pro Med" panose="02040503050306020203" pitchFamily="18" charset="0"/>
              </a:rPr>
              <a:t>K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745B0A8-ABA4-4E78-BC05-3FE53C1DD981}"/>
              </a:ext>
            </a:extLst>
          </p:cNvPr>
          <p:cNvSpPr txBox="1"/>
          <p:nvPr/>
        </p:nvSpPr>
        <p:spPr>
          <a:xfrm>
            <a:off x="663881" y="4237456"/>
            <a:ext cx="12024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Minion Pro Med" panose="02040503050306020203" pitchFamily="18" charset="0"/>
              </a:rPr>
              <a:t>I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60BA92E-4A58-4A1D-8B47-C322CA02FC88}"/>
              </a:ext>
            </a:extLst>
          </p:cNvPr>
          <p:cNvSpPr txBox="1"/>
          <p:nvPr/>
        </p:nvSpPr>
        <p:spPr>
          <a:xfrm>
            <a:off x="538620" y="5541712"/>
            <a:ext cx="12024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6B48A95-6178-49AD-856C-698F82097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778" y="873581"/>
            <a:ext cx="9068844" cy="986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65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5">
            <a:extLst>
              <a:ext uri="{FF2B5EF4-FFF2-40B4-BE49-F238E27FC236}">
                <a16:creationId xmlns:a16="http://schemas.microsoft.com/office/drawing/2014/main" id="{62E619B2-27DD-4DB8-B1DA-3361A0D8387B}"/>
              </a:ext>
            </a:extLst>
          </p:cNvPr>
          <p:cNvSpPr/>
          <p:nvPr/>
        </p:nvSpPr>
        <p:spPr>
          <a:xfrm>
            <a:off x="264631" y="169332"/>
            <a:ext cx="1975555" cy="20658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89E95BFB-8465-4B98-8202-FDBB47B61B63}"/>
              </a:ext>
            </a:extLst>
          </p:cNvPr>
          <p:cNvSpPr/>
          <p:nvPr/>
        </p:nvSpPr>
        <p:spPr>
          <a:xfrm>
            <a:off x="1857024" y="169333"/>
            <a:ext cx="1975555" cy="2065867"/>
          </a:xfrm>
          <a:prstGeom prst="ellipse">
            <a:avLst/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F0ED9D1-68E1-416B-A9B6-9CD1AA828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333" y="0"/>
            <a:ext cx="3323334" cy="6858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81AE592-6C44-4D15-A04E-E65CE0005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327" y="0"/>
            <a:ext cx="1285787" cy="6858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D64D51C-B41C-4461-9B40-D4E2D23BA298}"/>
              </a:ext>
            </a:extLst>
          </p:cNvPr>
          <p:cNvSpPr txBox="1"/>
          <p:nvPr/>
        </p:nvSpPr>
        <p:spPr>
          <a:xfrm>
            <a:off x="467984" y="817545"/>
            <a:ext cx="1568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bg1"/>
                </a:solidFill>
                <a:latin typeface="Minion Pro Med" panose="02040503050306020203" pitchFamily="18" charset="0"/>
              </a:rPr>
              <a:t>ZON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AAB2DC4-6BB6-429E-A410-400576FBCD57}"/>
              </a:ext>
            </a:extLst>
          </p:cNvPr>
          <p:cNvSpPr txBox="1"/>
          <p:nvPr/>
        </p:nvSpPr>
        <p:spPr>
          <a:xfrm>
            <a:off x="1874617" y="817545"/>
            <a:ext cx="1568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latin typeface="Minion Pro Med" panose="02040503050306020203" pitchFamily="18" charset="0"/>
              </a:rPr>
              <a:t>ING</a:t>
            </a:r>
          </a:p>
        </p:txBody>
      </p:sp>
    </p:spTree>
    <p:extLst>
      <p:ext uri="{BB962C8B-B14F-4D97-AF65-F5344CB8AC3E}">
        <p14:creationId xmlns:p14="http://schemas.microsoft.com/office/powerpoint/2010/main" val="3187768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0052469-1BD0-47BB-8DF7-2E2F5231864F}"/>
              </a:ext>
            </a:extLst>
          </p:cNvPr>
          <p:cNvSpPr/>
          <p:nvPr/>
        </p:nvSpPr>
        <p:spPr>
          <a:xfrm>
            <a:off x="264631" y="169332"/>
            <a:ext cx="1975555" cy="20658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F73C400-74C9-4AA6-A4CA-5B9FD668EE67}"/>
              </a:ext>
            </a:extLst>
          </p:cNvPr>
          <p:cNvSpPr/>
          <p:nvPr/>
        </p:nvSpPr>
        <p:spPr>
          <a:xfrm>
            <a:off x="1857024" y="169333"/>
            <a:ext cx="1975555" cy="2065867"/>
          </a:xfrm>
          <a:prstGeom prst="ellipse">
            <a:avLst/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245A124-607E-48C9-9007-569BA5A46D7B}"/>
              </a:ext>
            </a:extLst>
          </p:cNvPr>
          <p:cNvSpPr txBox="1"/>
          <p:nvPr/>
        </p:nvSpPr>
        <p:spPr>
          <a:xfrm>
            <a:off x="231601" y="817545"/>
            <a:ext cx="19755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chemeClr val="bg1"/>
                </a:solidFill>
                <a:latin typeface="Minion Pro Med" panose="02040503050306020203" pitchFamily="18" charset="0"/>
              </a:rPr>
              <a:t>WIRE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D0AE786-6496-4928-B203-93E3566ABFBD}"/>
              </a:ext>
            </a:extLst>
          </p:cNvPr>
          <p:cNvSpPr txBox="1"/>
          <p:nvPr/>
        </p:nvSpPr>
        <p:spPr>
          <a:xfrm>
            <a:off x="1787900" y="817545"/>
            <a:ext cx="24468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latin typeface="Minion Pro Med" panose="02040503050306020203" pitchFamily="18" charset="0"/>
              </a:rPr>
              <a:t>FRAME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1C08951-4089-4C0E-B625-A7D2CF881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914" y="0"/>
            <a:ext cx="3178171" cy="6858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100444E-99DB-4092-9ED5-31783BCEA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155" y="0"/>
            <a:ext cx="1311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64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66DE5BB-2E51-4848-9BF0-4C437F214A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165" y="0"/>
            <a:ext cx="3460628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4BBA18F-55D2-4C87-B059-F7735FEC906F}"/>
              </a:ext>
            </a:extLst>
          </p:cNvPr>
          <p:cNvSpPr/>
          <p:nvPr/>
        </p:nvSpPr>
        <p:spPr>
          <a:xfrm>
            <a:off x="-37578" y="0"/>
            <a:ext cx="1803748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D67B7B9-C6C0-4C4B-9081-E9B31B3ED5AF}"/>
              </a:ext>
            </a:extLst>
          </p:cNvPr>
          <p:cNvSpPr txBox="1"/>
          <p:nvPr/>
        </p:nvSpPr>
        <p:spPr>
          <a:xfrm>
            <a:off x="50104" y="-118395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M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303FADB-B2F2-49F6-A822-FB4E7329078A}"/>
              </a:ext>
            </a:extLst>
          </p:cNvPr>
          <p:cNvSpPr txBox="1"/>
          <p:nvPr/>
        </p:nvSpPr>
        <p:spPr>
          <a:xfrm>
            <a:off x="106471" y="53265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A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6B818D8-5E03-46A7-AACD-2E4358D4469F}"/>
              </a:ext>
            </a:extLst>
          </p:cNvPr>
          <p:cNvSpPr txBox="1"/>
          <p:nvPr/>
        </p:nvSpPr>
        <p:spPr>
          <a:xfrm>
            <a:off x="50104" y="1330126"/>
            <a:ext cx="576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Q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151800D-FCD8-4F82-B0A2-7ACFD076C02F}"/>
              </a:ext>
            </a:extLst>
          </p:cNvPr>
          <p:cNvSpPr txBox="1"/>
          <p:nvPr/>
        </p:nvSpPr>
        <p:spPr>
          <a:xfrm>
            <a:off x="93945" y="2175023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U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D7F0A3F-1EAE-40A6-946E-DC5E7C3C5587}"/>
              </a:ext>
            </a:extLst>
          </p:cNvPr>
          <p:cNvSpPr txBox="1"/>
          <p:nvPr/>
        </p:nvSpPr>
        <p:spPr>
          <a:xfrm>
            <a:off x="150312" y="2956064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890167C-48C0-4FD9-85A6-390A6CF80428}"/>
              </a:ext>
            </a:extLst>
          </p:cNvPr>
          <p:cNvSpPr txBox="1"/>
          <p:nvPr/>
        </p:nvSpPr>
        <p:spPr>
          <a:xfrm>
            <a:off x="112734" y="390545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15CB8C2-B1D4-41BC-82AA-D534DAD09EE2}"/>
              </a:ext>
            </a:extLst>
          </p:cNvPr>
          <p:cNvSpPr txBox="1"/>
          <p:nvPr/>
        </p:nvSpPr>
        <p:spPr>
          <a:xfrm>
            <a:off x="81420" y="4701688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9F3AABF-2B10-4DEB-A990-3638D078DD2A}"/>
              </a:ext>
            </a:extLst>
          </p:cNvPr>
          <p:cNvSpPr txBox="1"/>
          <p:nvPr/>
        </p:nvSpPr>
        <p:spPr>
          <a:xfrm>
            <a:off x="106471" y="548272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88FA917-E28C-4BEC-B9A0-E98D38C75250}"/>
              </a:ext>
            </a:extLst>
          </p:cNvPr>
          <p:cNvSpPr txBox="1"/>
          <p:nvPr/>
        </p:nvSpPr>
        <p:spPr>
          <a:xfrm>
            <a:off x="81420" y="6145398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792984E-1CA4-4E18-A7FD-3DB4694E3861}"/>
              </a:ext>
            </a:extLst>
          </p:cNvPr>
          <p:cNvSpPr txBox="1"/>
          <p:nvPr/>
        </p:nvSpPr>
        <p:spPr>
          <a:xfrm>
            <a:off x="805701" y="23487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D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CC64A25-FCEA-4095-AF72-BB09C7B0AC5F}"/>
              </a:ext>
            </a:extLst>
          </p:cNvPr>
          <p:cNvSpPr txBox="1"/>
          <p:nvPr/>
        </p:nvSpPr>
        <p:spPr>
          <a:xfrm>
            <a:off x="864134" y="1157867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80115D2-9AFC-4687-B5F7-B2057DF15876}"/>
              </a:ext>
            </a:extLst>
          </p:cNvPr>
          <p:cNvSpPr txBox="1"/>
          <p:nvPr/>
        </p:nvSpPr>
        <p:spPr>
          <a:xfrm>
            <a:off x="889025" y="2116163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S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1EAB649-8B55-47DB-88D4-9138D26B2E7E}"/>
              </a:ext>
            </a:extLst>
          </p:cNvPr>
          <p:cNvSpPr txBox="1"/>
          <p:nvPr/>
        </p:nvSpPr>
        <p:spPr>
          <a:xfrm>
            <a:off x="842213" y="307445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K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531449B-1B6F-4DEF-AA44-E6766D025C67}"/>
              </a:ext>
            </a:extLst>
          </p:cNvPr>
          <p:cNvSpPr txBox="1"/>
          <p:nvPr/>
        </p:nvSpPr>
        <p:spPr>
          <a:xfrm>
            <a:off x="821939" y="410450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DF25984-698B-44AD-95AF-B1E761BF41D2}"/>
              </a:ext>
            </a:extLst>
          </p:cNvPr>
          <p:cNvSpPr txBox="1"/>
          <p:nvPr/>
        </p:nvSpPr>
        <p:spPr>
          <a:xfrm>
            <a:off x="839243" y="511718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O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17B2D8F-87CF-4C9C-BFC1-388F96FBA692}"/>
              </a:ext>
            </a:extLst>
          </p:cNvPr>
          <p:cNvSpPr txBox="1"/>
          <p:nvPr/>
        </p:nvSpPr>
        <p:spPr>
          <a:xfrm>
            <a:off x="883082" y="596837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P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F52624-5F35-4D2D-9CBB-108D916EB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534" y="0"/>
            <a:ext cx="7016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63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8458E3A-1449-4664-9C7D-9233D7091AB6}"/>
              </a:ext>
            </a:extLst>
          </p:cNvPr>
          <p:cNvSpPr/>
          <p:nvPr/>
        </p:nvSpPr>
        <p:spPr>
          <a:xfrm>
            <a:off x="-37578" y="0"/>
            <a:ext cx="1803748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080348C-ADBF-4CCB-ACF2-8C2650E82D20}"/>
              </a:ext>
            </a:extLst>
          </p:cNvPr>
          <p:cNvSpPr txBox="1"/>
          <p:nvPr/>
        </p:nvSpPr>
        <p:spPr>
          <a:xfrm>
            <a:off x="106471" y="53265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A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AA0187C-1719-4194-A505-EEEED88BB353}"/>
              </a:ext>
            </a:extLst>
          </p:cNvPr>
          <p:cNvSpPr txBox="1"/>
          <p:nvPr/>
        </p:nvSpPr>
        <p:spPr>
          <a:xfrm>
            <a:off x="50104" y="1330126"/>
            <a:ext cx="576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Q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EEC5B52-8E52-47DA-A0A2-2E5FC21A5F1A}"/>
              </a:ext>
            </a:extLst>
          </p:cNvPr>
          <p:cNvSpPr txBox="1"/>
          <p:nvPr/>
        </p:nvSpPr>
        <p:spPr>
          <a:xfrm>
            <a:off x="93945" y="2175023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U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1E0F8C2-4EE9-4F2C-8B8B-3F8BCB1BF384}"/>
              </a:ext>
            </a:extLst>
          </p:cNvPr>
          <p:cNvSpPr txBox="1"/>
          <p:nvPr/>
        </p:nvSpPr>
        <p:spPr>
          <a:xfrm>
            <a:off x="150312" y="2956064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4D804D4-73AF-4D05-BAAA-03E0DCB89495}"/>
              </a:ext>
            </a:extLst>
          </p:cNvPr>
          <p:cNvSpPr txBox="1"/>
          <p:nvPr/>
        </p:nvSpPr>
        <p:spPr>
          <a:xfrm>
            <a:off x="112734" y="390545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1DE9143-D702-46ED-903C-866C927D45A3}"/>
              </a:ext>
            </a:extLst>
          </p:cNvPr>
          <p:cNvSpPr txBox="1"/>
          <p:nvPr/>
        </p:nvSpPr>
        <p:spPr>
          <a:xfrm>
            <a:off x="81420" y="4701688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8D35511C-C8E0-40FE-879F-7625F4BB3DD7}"/>
              </a:ext>
            </a:extLst>
          </p:cNvPr>
          <p:cNvSpPr txBox="1"/>
          <p:nvPr/>
        </p:nvSpPr>
        <p:spPr>
          <a:xfrm>
            <a:off x="106471" y="548272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AD3DCBA-0A7A-4B02-93F8-68A590D6A31E}"/>
              </a:ext>
            </a:extLst>
          </p:cNvPr>
          <p:cNvSpPr txBox="1"/>
          <p:nvPr/>
        </p:nvSpPr>
        <p:spPr>
          <a:xfrm>
            <a:off x="81420" y="6145398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CCCC6B7-B753-44CB-A031-473667FE9737}"/>
              </a:ext>
            </a:extLst>
          </p:cNvPr>
          <p:cNvSpPr txBox="1"/>
          <p:nvPr/>
        </p:nvSpPr>
        <p:spPr>
          <a:xfrm>
            <a:off x="805701" y="23487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M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9077555-CD36-4FCF-A905-5884FFB14E79}"/>
              </a:ext>
            </a:extLst>
          </p:cNvPr>
          <p:cNvSpPr txBox="1"/>
          <p:nvPr/>
        </p:nvSpPr>
        <p:spPr>
          <a:xfrm>
            <a:off x="864134" y="1157867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O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94BEC6E-E924-42CE-967F-F5ED74F98CE2}"/>
              </a:ext>
            </a:extLst>
          </p:cNvPr>
          <p:cNvSpPr txBox="1"/>
          <p:nvPr/>
        </p:nvSpPr>
        <p:spPr>
          <a:xfrm>
            <a:off x="889025" y="2116163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B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B38696D9-F8B5-4E3D-A76F-29BA68C45841}"/>
              </a:ext>
            </a:extLst>
          </p:cNvPr>
          <p:cNvSpPr txBox="1"/>
          <p:nvPr/>
        </p:nvSpPr>
        <p:spPr>
          <a:xfrm>
            <a:off x="842213" y="307445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I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FBBE0D8E-AD56-4FFF-922D-01A667C38B12}"/>
              </a:ext>
            </a:extLst>
          </p:cNvPr>
          <p:cNvSpPr txBox="1"/>
          <p:nvPr/>
        </p:nvSpPr>
        <p:spPr>
          <a:xfrm>
            <a:off x="821939" y="410450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L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1C469431-FD9F-4A99-8833-4B58115FB5C4}"/>
              </a:ext>
            </a:extLst>
          </p:cNvPr>
          <p:cNvSpPr txBox="1"/>
          <p:nvPr/>
        </p:nvSpPr>
        <p:spPr>
          <a:xfrm>
            <a:off x="839243" y="511718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19097CB2-E48D-44F2-A4EA-40878056A7DD}"/>
              </a:ext>
            </a:extLst>
          </p:cNvPr>
          <p:cNvSpPr txBox="1"/>
          <p:nvPr/>
        </p:nvSpPr>
        <p:spPr>
          <a:xfrm>
            <a:off x="45929" y="-4145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M</a:t>
            </a: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5E4B469A-297A-4997-9041-FC46CEBCE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365" y="0"/>
            <a:ext cx="1552337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92635C9B-AF8F-4347-9FBD-F5AAEE7DE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843" y="0"/>
            <a:ext cx="8071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48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698351-DB4D-4761-A660-CDEB4E8101D4}"/>
              </a:ext>
            </a:extLst>
          </p:cNvPr>
          <p:cNvSpPr/>
          <p:nvPr/>
        </p:nvSpPr>
        <p:spPr>
          <a:xfrm>
            <a:off x="-37578" y="0"/>
            <a:ext cx="1803748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3ED0E3-AD38-4EF7-9762-D084E4360B14}"/>
              </a:ext>
            </a:extLst>
          </p:cNvPr>
          <p:cNvSpPr txBox="1"/>
          <p:nvPr/>
        </p:nvSpPr>
        <p:spPr>
          <a:xfrm>
            <a:off x="133471" y="-89254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P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B882DD0-B04E-4E54-A9CF-53246F90BE9E}"/>
              </a:ext>
            </a:extLst>
          </p:cNvPr>
          <p:cNvSpPr txBox="1"/>
          <p:nvPr/>
        </p:nvSpPr>
        <p:spPr>
          <a:xfrm>
            <a:off x="125179" y="657579"/>
            <a:ext cx="576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0D22C3D-CF13-4A61-8FBE-2F63F46B811F}"/>
              </a:ext>
            </a:extLst>
          </p:cNvPr>
          <p:cNvSpPr txBox="1"/>
          <p:nvPr/>
        </p:nvSpPr>
        <p:spPr>
          <a:xfrm>
            <a:off x="150311" y="1456215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1D4417-31D1-41F7-8A35-07707CCCE197}"/>
              </a:ext>
            </a:extLst>
          </p:cNvPr>
          <p:cNvSpPr txBox="1"/>
          <p:nvPr/>
        </p:nvSpPr>
        <p:spPr>
          <a:xfrm>
            <a:off x="150311" y="2203581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B5C9E8E-D40C-40AC-B370-8453EBB015BB}"/>
              </a:ext>
            </a:extLst>
          </p:cNvPr>
          <p:cNvSpPr txBox="1"/>
          <p:nvPr/>
        </p:nvSpPr>
        <p:spPr>
          <a:xfrm>
            <a:off x="104725" y="293720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EF10A21-0DFF-49CC-921A-EDE97AB3AAE2}"/>
              </a:ext>
            </a:extLst>
          </p:cNvPr>
          <p:cNvSpPr txBox="1"/>
          <p:nvPr/>
        </p:nvSpPr>
        <p:spPr>
          <a:xfrm>
            <a:off x="140566" y="3622077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2CB11AB-468B-4633-9375-8B9867B33098}"/>
              </a:ext>
            </a:extLst>
          </p:cNvPr>
          <p:cNvSpPr txBox="1"/>
          <p:nvPr/>
        </p:nvSpPr>
        <p:spPr>
          <a:xfrm>
            <a:off x="140566" y="431969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Y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3D12E78-DB96-491E-9E78-274B1AF035AA}"/>
              </a:ext>
            </a:extLst>
          </p:cNvPr>
          <p:cNvSpPr txBox="1"/>
          <p:nvPr/>
        </p:nvSpPr>
        <p:spPr>
          <a:xfrm>
            <a:off x="175202" y="5031104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P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274C9C9-4F6D-43E0-9B78-0B0AE446EEFA}"/>
              </a:ext>
            </a:extLst>
          </p:cNvPr>
          <p:cNvSpPr txBox="1"/>
          <p:nvPr/>
        </p:nvSpPr>
        <p:spPr>
          <a:xfrm>
            <a:off x="805701" y="23487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C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3BECC93-F24B-4189-9C53-597097A2A31A}"/>
              </a:ext>
            </a:extLst>
          </p:cNvPr>
          <p:cNvSpPr txBox="1"/>
          <p:nvPr/>
        </p:nvSpPr>
        <p:spPr>
          <a:xfrm>
            <a:off x="864134" y="1157867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A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ABBFB5F-311A-4F4D-9507-3D20B064F39F}"/>
              </a:ext>
            </a:extLst>
          </p:cNvPr>
          <p:cNvSpPr txBox="1"/>
          <p:nvPr/>
        </p:nvSpPr>
        <p:spPr>
          <a:xfrm>
            <a:off x="889025" y="2116163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P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EC2D45F-72DB-4198-9AED-D8DA7CEFA2A3}"/>
              </a:ext>
            </a:extLst>
          </p:cNvPr>
          <p:cNvSpPr txBox="1"/>
          <p:nvPr/>
        </p:nvSpPr>
        <p:spPr>
          <a:xfrm>
            <a:off x="842213" y="3074459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3562FB6-F32A-4530-8106-75BEF81ADD44}"/>
              </a:ext>
            </a:extLst>
          </p:cNvPr>
          <p:cNvSpPr txBox="1"/>
          <p:nvPr/>
        </p:nvSpPr>
        <p:spPr>
          <a:xfrm>
            <a:off x="821939" y="410450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U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BD53D5C-676F-4FDA-81F3-006D35B47CCC}"/>
              </a:ext>
            </a:extLst>
          </p:cNvPr>
          <p:cNvSpPr txBox="1"/>
          <p:nvPr/>
        </p:nvSpPr>
        <p:spPr>
          <a:xfrm>
            <a:off x="839243" y="5117186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E12E8EC-F7AA-48E4-B9DA-AE03F52CE8C2}"/>
              </a:ext>
            </a:extLst>
          </p:cNvPr>
          <p:cNvSpPr txBox="1"/>
          <p:nvPr/>
        </p:nvSpPr>
        <p:spPr>
          <a:xfrm>
            <a:off x="864134" y="6113085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61E358D-4DAE-4AC9-B159-53E6F1F807B9}"/>
              </a:ext>
            </a:extLst>
          </p:cNvPr>
          <p:cNvSpPr txBox="1"/>
          <p:nvPr/>
        </p:nvSpPr>
        <p:spPr>
          <a:xfrm>
            <a:off x="125179" y="5702182"/>
            <a:ext cx="6889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  <a:latin typeface="Minion Pro Med" panose="02040503050306020203" pitchFamily="18" charset="0"/>
              </a:rPr>
              <a:t>E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3A56D5BE-4FE6-4765-AF2B-DE0B1A238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15" y="45246"/>
            <a:ext cx="8805445" cy="671679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6D1A8BE8-E0F9-4C22-BC54-F1B2693D0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345" y="-39421"/>
            <a:ext cx="8805445" cy="688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96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B5B9D9-2D3D-4F0A-BE05-C5904C05BD7B}"/>
              </a:ext>
            </a:extLst>
          </p:cNvPr>
          <p:cNvSpPr/>
          <p:nvPr/>
        </p:nvSpPr>
        <p:spPr>
          <a:xfrm>
            <a:off x="0" y="0"/>
            <a:ext cx="12192000" cy="211102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AF241A8-16AE-4B72-8A66-67A659116E53}"/>
              </a:ext>
            </a:extLst>
          </p:cNvPr>
          <p:cNvSpPr txBox="1"/>
          <p:nvPr/>
        </p:nvSpPr>
        <p:spPr>
          <a:xfrm>
            <a:off x="2207053" y="593846"/>
            <a:ext cx="88158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Myriad Pro" panose="020B0503030403020204" pitchFamily="34" charset="0"/>
              </a:rPr>
              <a:t>SPECIFICATIONS TECHNIQUES</a:t>
            </a:r>
          </a:p>
        </p:txBody>
      </p:sp>
      <p:pic>
        <p:nvPicPr>
          <p:cNvPr id="2050" name="Picture 2" descr="Adobe Illustrator — Wikipédia">
            <a:extLst>
              <a:ext uri="{FF2B5EF4-FFF2-40B4-BE49-F238E27FC236}">
                <a16:creationId xmlns:a16="http://schemas.microsoft.com/office/drawing/2014/main" id="{09820904-9CA2-4253-B431-B2C6C1346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40" y="2404999"/>
            <a:ext cx="2047704" cy="199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igma vers le bas? Problèmes et pannes actuels | Downdetector">
            <a:extLst>
              <a:ext uri="{FF2B5EF4-FFF2-40B4-BE49-F238E27FC236}">
                <a16:creationId xmlns:a16="http://schemas.microsoft.com/office/drawing/2014/main" id="{B7AA081D-C49A-48E8-8D28-0BCDA1ACA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150" y="2270152"/>
            <a:ext cx="2476827" cy="247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dobe XD dans l&amp;#39;App Store">
            <a:extLst>
              <a:ext uri="{FF2B5EF4-FFF2-40B4-BE49-F238E27FC236}">
                <a16:creationId xmlns:a16="http://schemas.microsoft.com/office/drawing/2014/main" id="{821DFED2-C1C7-428C-94EA-E117F421E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236" y="2111022"/>
            <a:ext cx="5577023" cy="292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Un Logo en CSS3 sans images - Les Carnets de Byfeel">
            <a:extLst>
              <a:ext uri="{FF2B5EF4-FFF2-40B4-BE49-F238E27FC236}">
                <a16:creationId xmlns:a16="http://schemas.microsoft.com/office/drawing/2014/main" id="{D788373A-F974-4675-B22F-DDB0F0ECE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12" y="4695383"/>
            <a:ext cx="3117082" cy="201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A908E765-EF71-428C-BA5E-245A88E2E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358" y="4586024"/>
            <a:ext cx="3875284" cy="209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153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1CC68459-8703-486C-969C-E734099AA92C}"/>
              </a:ext>
            </a:extLst>
          </p:cNvPr>
          <p:cNvSpPr txBox="1"/>
          <p:nvPr/>
        </p:nvSpPr>
        <p:spPr>
          <a:xfrm>
            <a:off x="4052556" y="921610"/>
            <a:ext cx="4709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rgbClr val="C09628"/>
                </a:solidFill>
                <a:latin typeface="Minion Pro Med" panose="02040503050306020203" pitchFamily="18" charset="0"/>
              </a:rPr>
              <a:t>Cadre du projet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ACC4855-03D4-4921-AA83-E71F65A3F023}"/>
              </a:ext>
            </a:extLst>
          </p:cNvPr>
          <p:cNvSpPr txBox="1"/>
          <p:nvPr/>
        </p:nvSpPr>
        <p:spPr>
          <a:xfrm>
            <a:off x="1300233" y="2621954"/>
            <a:ext cx="102144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0" dirty="0">
                <a:solidFill>
                  <a:srgbClr val="444444"/>
                </a:solidFill>
                <a:effectLst/>
                <a:latin typeface="Minion Pro Med" panose="02040503050306020203" pitchFamily="18" charset="0"/>
              </a:rPr>
              <a:t>Fonder une agence web ,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 avec </a:t>
            </a:r>
            <a:r>
              <a:rPr lang="fr-FR" sz="240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un thème WordPress original, créé sur mesure pour le site de votre agence Web 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dont le contenu pourra être administré via le </a:t>
            </a:r>
            <a:r>
              <a:rPr lang="fr-FR" sz="2400" b="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back-office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 de WordPress.</a:t>
            </a:r>
          </a:p>
          <a:p>
            <a:endParaRPr lang="fr-FR" sz="2400" b="0" i="0" dirty="0">
              <a:solidFill>
                <a:srgbClr val="24292E"/>
              </a:solidFill>
              <a:effectLst/>
              <a:latin typeface="Minion Pro Med" panose="02040503050306020203" pitchFamily="18" charset="0"/>
            </a:endParaRPr>
          </a:p>
          <a:p>
            <a:pPr algn="l"/>
            <a:r>
              <a:rPr lang="fr-FR" sz="2400" dirty="0">
                <a:solidFill>
                  <a:srgbClr val="24292E"/>
                </a:solidFill>
                <a:latin typeface="Minion Pro Med" panose="02040503050306020203" pitchFamily="18" charset="0"/>
              </a:rPr>
              <a:t>Développez </a:t>
            </a:r>
            <a:r>
              <a:rPr lang="fr-FR" sz="240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un </a:t>
            </a:r>
            <a:r>
              <a:rPr lang="fr-FR" sz="240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plugin</a:t>
            </a:r>
            <a:r>
              <a:rPr lang="fr-FR" sz="240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 WordPress de </a:t>
            </a:r>
            <a:r>
              <a:rPr lang="fr-FR" sz="240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Newsletters</a:t>
            </a:r>
            <a:r>
              <a:rPr lang="fr-FR" sz="240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 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avec dans interface visiteur un champs de formulaire permettant de s'inscrire à la </a:t>
            </a:r>
            <a:r>
              <a:rPr lang="fr-FR" sz="2400" b="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newsletter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, et dans le </a:t>
            </a:r>
            <a:r>
              <a:rPr lang="fr-FR" sz="2400" b="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back-office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 une interface pour rédiger la </a:t>
            </a:r>
            <a:r>
              <a:rPr lang="fr-FR" sz="2400" b="0" i="1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newsletter</a:t>
            </a:r>
            <a:r>
              <a:rPr lang="fr-FR" sz="2400" b="0" i="0" dirty="0">
                <a:solidFill>
                  <a:srgbClr val="24292E"/>
                </a:solidFill>
                <a:effectLst/>
                <a:latin typeface="Minion Pro Med" panose="02040503050306020203" pitchFamily="18" charset="0"/>
              </a:rPr>
              <a:t> et l'envoyer à tous les inscrits.</a:t>
            </a:r>
          </a:p>
          <a:p>
            <a:pPr algn="l"/>
            <a:endParaRPr lang="fr-FR" sz="2400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2" name="Cadre 1">
            <a:extLst>
              <a:ext uri="{FF2B5EF4-FFF2-40B4-BE49-F238E27FC236}">
                <a16:creationId xmlns:a16="http://schemas.microsoft.com/office/drawing/2014/main" id="{F9A119A7-8C8F-4CC4-A4A5-B492E3987B3D}"/>
              </a:ext>
            </a:extLst>
          </p:cNvPr>
          <p:cNvSpPr/>
          <p:nvPr/>
        </p:nvSpPr>
        <p:spPr>
          <a:xfrm>
            <a:off x="0" y="-158044"/>
            <a:ext cx="12587111" cy="6739467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744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133939DC-E7F4-483C-8A5E-8DFC9D6C847E}"/>
              </a:ext>
            </a:extLst>
          </p:cNvPr>
          <p:cNvSpPr/>
          <p:nvPr/>
        </p:nvSpPr>
        <p:spPr>
          <a:xfrm>
            <a:off x="1" y="3340100"/>
            <a:ext cx="2257778" cy="3429000"/>
          </a:xfrm>
          <a:prstGeom prst="triangle">
            <a:avLst>
              <a:gd name="adj" fmla="val 51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riangle isocèle 5">
            <a:extLst>
              <a:ext uri="{FF2B5EF4-FFF2-40B4-BE49-F238E27FC236}">
                <a16:creationId xmlns:a16="http://schemas.microsoft.com/office/drawing/2014/main" id="{34A8FF0D-9CD2-4824-AED3-650CD66E1438}"/>
              </a:ext>
            </a:extLst>
          </p:cNvPr>
          <p:cNvSpPr/>
          <p:nvPr/>
        </p:nvSpPr>
        <p:spPr>
          <a:xfrm rot="10800000">
            <a:off x="0" y="0"/>
            <a:ext cx="2257779" cy="3429000"/>
          </a:xfrm>
          <a:prstGeom prst="triangle">
            <a:avLst>
              <a:gd name="adj" fmla="val 49000"/>
            </a:avLst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937E0E-6884-45AD-A06C-4C1296B64985}"/>
              </a:ext>
            </a:extLst>
          </p:cNvPr>
          <p:cNvSpPr txBox="1"/>
          <p:nvPr/>
        </p:nvSpPr>
        <p:spPr>
          <a:xfrm>
            <a:off x="2686756" y="306162"/>
            <a:ext cx="45042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>
                <a:latin typeface="Minion Pro Med" panose="02040503050306020203" pitchFamily="18" charset="0"/>
              </a:rPr>
              <a:t>Le public ciblé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DF5BD9C-D124-49F9-B050-0D4973C32405}"/>
              </a:ext>
            </a:extLst>
          </p:cNvPr>
          <p:cNvSpPr txBox="1"/>
          <p:nvPr/>
        </p:nvSpPr>
        <p:spPr>
          <a:xfrm>
            <a:off x="2686756" y="2568713"/>
            <a:ext cx="84497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latin typeface="Minion Pro Med" panose="02040503050306020203" pitchFamily="18" charset="0"/>
              </a:rPr>
              <a:t>Supports technologiques ciblés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A7A7CDB-2E3E-401E-9369-E6A772F06970}"/>
              </a:ext>
            </a:extLst>
          </p:cNvPr>
          <p:cNvSpPr txBox="1"/>
          <p:nvPr/>
        </p:nvSpPr>
        <p:spPr>
          <a:xfrm>
            <a:off x="2686756" y="4646598"/>
            <a:ext cx="8788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latin typeface="Minion Pro Med" panose="02040503050306020203" pitchFamily="18" charset="0"/>
              </a:rPr>
              <a:t>Norme et législation en vigueur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5B1251-5463-48AF-AA43-C0AA36D7ACF8}"/>
              </a:ext>
            </a:extLst>
          </p:cNvPr>
          <p:cNvSpPr txBox="1"/>
          <p:nvPr/>
        </p:nvSpPr>
        <p:spPr>
          <a:xfrm>
            <a:off x="2878667" y="1388533"/>
            <a:ext cx="69652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>
                <a:solidFill>
                  <a:srgbClr val="444444"/>
                </a:solidFill>
                <a:latin typeface="Minion Pro Med" panose="02040503050306020203" pitchFamily="18" charset="0"/>
              </a:rPr>
              <a:t>O</a:t>
            </a:r>
            <a:r>
              <a:rPr lang="fr-FR" sz="2400" b="0" i="1" dirty="0">
                <a:solidFill>
                  <a:srgbClr val="444444"/>
                </a:solidFill>
                <a:effectLst/>
                <a:latin typeface="Minion Pro Med" panose="02040503050306020203" pitchFamily="18" charset="0"/>
              </a:rPr>
              <a:t>ffrir une solution web adaptée aux besoins des artisans de Bourgogne-Franche-Comté.</a:t>
            </a:r>
            <a:endParaRPr lang="fr-FR" sz="2400" i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476FDC9-E88D-4DB9-918E-271BBFD2291D}"/>
              </a:ext>
            </a:extLst>
          </p:cNvPr>
          <p:cNvSpPr txBox="1"/>
          <p:nvPr/>
        </p:nvSpPr>
        <p:spPr>
          <a:xfrm>
            <a:off x="2799644" y="3625782"/>
            <a:ext cx="69652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Ordinateurs, smartphones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AC80867-7088-47F3-9894-A350068DC8E4}"/>
              </a:ext>
            </a:extLst>
          </p:cNvPr>
          <p:cNvSpPr txBox="1"/>
          <p:nvPr/>
        </p:nvSpPr>
        <p:spPr>
          <a:xfrm>
            <a:off x="2878667" y="5667414"/>
            <a:ext cx="69652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/>
              <a:t>Mentions légales, licence</a:t>
            </a:r>
          </a:p>
        </p:txBody>
      </p:sp>
    </p:spTree>
    <p:extLst>
      <p:ext uri="{BB962C8B-B14F-4D97-AF65-F5344CB8AC3E}">
        <p14:creationId xmlns:p14="http://schemas.microsoft.com/office/powerpoint/2010/main" val="1112186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F235FB-7ECA-41D0-BE02-5349211B7773}"/>
              </a:ext>
            </a:extLst>
          </p:cNvPr>
          <p:cNvSpPr/>
          <p:nvPr/>
        </p:nvSpPr>
        <p:spPr>
          <a:xfrm>
            <a:off x="1" y="0"/>
            <a:ext cx="2889956" cy="691161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C09628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151B2CD-E38C-40E3-B7BF-DFF6DD7A5EB5}"/>
              </a:ext>
            </a:extLst>
          </p:cNvPr>
          <p:cNvSpPr txBox="1"/>
          <p:nvPr/>
        </p:nvSpPr>
        <p:spPr>
          <a:xfrm>
            <a:off x="6096000" y="372534"/>
            <a:ext cx="314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Myriad Pro" panose="020B0503030403020204" pitchFamily="34" charset="0"/>
              </a:rPr>
              <a:t>L’EQUIPE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B1DE736-4569-4CF9-BE25-1ADA8490F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315" y="2346673"/>
            <a:ext cx="2164645" cy="216464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BF1737C-915F-4364-BA2D-3070361D2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69" y="2346674"/>
            <a:ext cx="2164645" cy="216464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A29C21D-11CE-48C6-9DAF-91805E7822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823" y="2346675"/>
            <a:ext cx="2164645" cy="216464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958863C-324D-4600-B5B9-EFD1B05667E5}"/>
              </a:ext>
            </a:extLst>
          </p:cNvPr>
          <p:cNvSpPr txBox="1"/>
          <p:nvPr/>
        </p:nvSpPr>
        <p:spPr>
          <a:xfrm>
            <a:off x="6355642" y="4995333"/>
            <a:ext cx="216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Jean-Baptiste </a:t>
            </a:r>
            <a:r>
              <a:rPr lang="fr-FR" dirty="0" err="1"/>
              <a:t>Druet</a:t>
            </a:r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CA72ECB-2D6C-422A-B943-8C4D0ED0EB49}"/>
              </a:ext>
            </a:extLst>
          </p:cNvPr>
          <p:cNvSpPr txBox="1"/>
          <p:nvPr/>
        </p:nvSpPr>
        <p:spPr>
          <a:xfrm>
            <a:off x="3671715" y="4995333"/>
            <a:ext cx="216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Chloé Vauthier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CBC29AC-AB94-4972-9B10-84E71A6AFD22}"/>
              </a:ext>
            </a:extLst>
          </p:cNvPr>
          <p:cNvSpPr txBox="1"/>
          <p:nvPr/>
        </p:nvSpPr>
        <p:spPr>
          <a:xfrm>
            <a:off x="9039569" y="4995333"/>
            <a:ext cx="216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Karina El </a:t>
            </a:r>
            <a:r>
              <a:rPr lang="fr-FR" dirty="0" err="1"/>
              <a:t>Yacoubi</a:t>
            </a:r>
            <a:endParaRPr lang="fr-FR" dirty="0"/>
          </a:p>
        </p:txBody>
      </p:sp>
      <p:sp>
        <p:nvSpPr>
          <p:cNvPr id="17" name="Triangle isocèle 16">
            <a:extLst>
              <a:ext uri="{FF2B5EF4-FFF2-40B4-BE49-F238E27FC236}">
                <a16:creationId xmlns:a16="http://schemas.microsoft.com/office/drawing/2014/main" id="{6616AF6C-93A6-4249-BD53-2D262E25BEDD}"/>
              </a:ext>
            </a:extLst>
          </p:cNvPr>
          <p:cNvSpPr/>
          <p:nvPr/>
        </p:nvSpPr>
        <p:spPr>
          <a:xfrm>
            <a:off x="1" y="0"/>
            <a:ext cx="2889956" cy="6911617"/>
          </a:xfrm>
          <a:prstGeom prst="triangle">
            <a:avLst>
              <a:gd name="adj" fmla="val 100000"/>
            </a:avLst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733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FFE0626-F857-457C-A935-6E47AAD6F63B}"/>
              </a:ext>
            </a:extLst>
          </p:cNvPr>
          <p:cNvSpPr/>
          <p:nvPr/>
        </p:nvSpPr>
        <p:spPr>
          <a:xfrm>
            <a:off x="1295397" y="817167"/>
            <a:ext cx="9601200" cy="5840730"/>
          </a:xfrm>
          <a:prstGeom prst="roundRect">
            <a:avLst/>
          </a:prstGeom>
          <a:solidFill>
            <a:srgbClr val="C09628"/>
          </a:solidFill>
          <a:ln>
            <a:solidFill>
              <a:srgbClr val="C096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24C58F-3DBB-4B93-80D5-DE3D7C100DDD}"/>
              </a:ext>
            </a:extLst>
          </p:cNvPr>
          <p:cNvSpPr/>
          <p:nvPr/>
        </p:nvSpPr>
        <p:spPr>
          <a:xfrm>
            <a:off x="1447800" y="948613"/>
            <a:ext cx="9296400" cy="5577840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7D31A1-C910-4E24-9298-64C278C0A98A}"/>
              </a:ext>
            </a:extLst>
          </p:cNvPr>
          <p:cNvSpPr/>
          <p:nvPr/>
        </p:nvSpPr>
        <p:spPr>
          <a:xfrm>
            <a:off x="6095999" y="1051039"/>
            <a:ext cx="4541875" cy="2686493"/>
          </a:xfrm>
          <a:prstGeom prst="rect">
            <a:avLst/>
          </a:prstGeom>
          <a:noFill/>
          <a:ln w="9525" cap="flat" cmpd="sng" algn="ctr">
            <a:solidFill>
              <a:srgbClr val="C0962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>
              <a:latin typeface="Adobe Garamond Pro Bold" panose="02020702060506020403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AB810D-4C33-4AC7-AE01-E3F9995EC176}"/>
              </a:ext>
            </a:extLst>
          </p:cNvPr>
          <p:cNvSpPr/>
          <p:nvPr/>
        </p:nvSpPr>
        <p:spPr>
          <a:xfrm>
            <a:off x="1554124" y="1051039"/>
            <a:ext cx="4541876" cy="2686493"/>
          </a:xfrm>
          <a:prstGeom prst="rect">
            <a:avLst/>
          </a:prstGeom>
          <a:noFill/>
          <a:ln w="9525" cap="flat" cmpd="sng" algn="ctr">
            <a:solidFill>
              <a:srgbClr val="C0962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>
              <a:latin typeface="Adobe Garamond Pro Bold" panose="020207020605060204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75E1F4-0E33-4213-AA8A-C63091AF36F2}"/>
              </a:ext>
            </a:extLst>
          </p:cNvPr>
          <p:cNvSpPr/>
          <p:nvPr/>
        </p:nvSpPr>
        <p:spPr>
          <a:xfrm>
            <a:off x="6095999" y="3737532"/>
            <a:ext cx="4541875" cy="2686493"/>
          </a:xfrm>
          <a:prstGeom prst="rect">
            <a:avLst/>
          </a:prstGeom>
          <a:noFill/>
          <a:ln w="9525" cap="flat" cmpd="sng" algn="ctr">
            <a:solidFill>
              <a:srgbClr val="C0962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>
              <a:latin typeface="Adobe Garamond Pro Bold" panose="02020702060506020403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D4EBFB-A82C-4B47-B3A0-BFC213C1B74A}"/>
              </a:ext>
            </a:extLst>
          </p:cNvPr>
          <p:cNvSpPr/>
          <p:nvPr/>
        </p:nvSpPr>
        <p:spPr>
          <a:xfrm>
            <a:off x="1554124" y="3737532"/>
            <a:ext cx="4541875" cy="2686493"/>
          </a:xfrm>
          <a:prstGeom prst="rect">
            <a:avLst/>
          </a:prstGeom>
          <a:noFill/>
          <a:ln w="9525" cap="flat" cmpd="sng" algn="ctr">
            <a:solidFill>
              <a:srgbClr val="C0962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>
              <a:latin typeface="Adobe Garamond Pro Bold" panose="02020702060506020403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EBA54F-A390-4763-BBBB-F07DE6A3CBC2}"/>
              </a:ext>
            </a:extLst>
          </p:cNvPr>
          <p:cNvSpPr/>
          <p:nvPr/>
        </p:nvSpPr>
        <p:spPr>
          <a:xfrm>
            <a:off x="1554124" y="1051039"/>
            <a:ext cx="4541875" cy="585839"/>
          </a:xfrm>
          <a:prstGeom prst="rect">
            <a:avLst/>
          </a:prstGeom>
          <a:ln>
            <a:solidFill>
              <a:srgbClr val="C0962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dobe Garamond Pro Bold" panose="02020702060506020403" pitchFamily="18" charset="0"/>
              </a:rPr>
              <a:t>Forces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4D9038-3D9C-4203-A455-31CD0ABD5FB3}"/>
              </a:ext>
            </a:extLst>
          </p:cNvPr>
          <p:cNvSpPr/>
          <p:nvPr/>
        </p:nvSpPr>
        <p:spPr>
          <a:xfrm>
            <a:off x="6095997" y="1051039"/>
            <a:ext cx="4541875" cy="585839"/>
          </a:xfrm>
          <a:prstGeom prst="rect">
            <a:avLst/>
          </a:prstGeom>
          <a:ln>
            <a:solidFill>
              <a:srgbClr val="C0962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dobe Garamond Pro Bold" panose="02020702060506020403" pitchFamily="18" charset="0"/>
              </a:rPr>
              <a:t>Opportunités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31C030-0A5A-461B-8B18-CB110939F458}"/>
              </a:ext>
            </a:extLst>
          </p:cNvPr>
          <p:cNvSpPr/>
          <p:nvPr/>
        </p:nvSpPr>
        <p:spPr>
          <a:xfrm>
            <a:off x="1554124" y="3737532"/>
            <a:ext cx="4541875" cy="585839"/>
          </a:xfrm>
          <a:prstGeom prst="rect">
            <a:avLst/>
          </a:prstGeom>
          <a:ln>
            <a:solidFill>
              <a:srgbClr val="C0962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dobe Garamond Pro Bold" panose="02020702060506020403" pitchFamily="18" charset="0"/>
              </a:rPr>
              <a:t>Faiblesses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6192FA-FCA7-482D-A8FD-EC2B79C7A556}"/>
              </a:ext>
            </a:extLst>
          </p:cNvPr>
          <p:cNvSpPr/>
          <p:nvPr/>
        </p:nvSpPr>
        <p:spPr>
          <a:xfrm>
            <a:off x="6095997" y="3737532"/>
            <a:ext cx="4541875" cy="585839"/>
          </a:xfrm>
          <a:prstGeom prst="rect">
            <a:avLst/>
          </a:prstGeom>
          <a:ln>
            <a:solidFill>
              <a:srgbClr val="C09628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dobe Garamond Pro Bold" panose="02020702060506020403" pitchFamily="18" charset="0"/>
              </a:rPr>
              <a:t>Menaces</a:t>
            </a:r>
          </a:p>
        </p:txBody>
      </p:sp>
      <p:sp>
        <p:nvSpPr>
          <p:cNvPr id="14" name="ZoneTexte 19">
            <a:extLst>
              <a:ext uri="{FF2B5EF4-FFF2-40B4-BE49-F238E27FC236}">
                <a16:creationId xmlns:a16="http://schemas.microsoft.com/office/drawing/2014/main" id="{B63AE0FB-219B-4E61-BDDA-541054486000}"/>
              </a:ext>
            </a:extLst>
          </p:cNvPr>
          <p:cNvSpPr txBox="1"/>
          <p:nvPr/>
        </p:nvSpPr>
        <p:spPr>
          <a:xfrm>
            <a:off x="1693607" y="1911747"/>
            <a:ext cx="454187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Peu d’entreprises positionnées spécifiquement sur ce cœur de cible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 Une dimension possiblement plus humaine dans la relation client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Commercialisation d’un produit standardisé (site vitrine et/ou e-commerce pour artisan)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</p:txBody>
      </p:sp>
      <p:sp>
        <p:nvSpPr>
          <p:cNvPr id="15" name="ZoneTexte 20">
            <a:extLst>
              <a:ext uri="{FF2B5EF4-FFF2-40B4-BE49-F238E27FC236}">
                <a16:creationId xmlns:a16="http://schemas.microsoft.com/office/drawing/2014/main" id="{08C0047C-7E71-4C8E-892C-2DD7432644EB}"/>
              </a:ext>
            </a:extLst>
          </p:cNvPr>
          <p:cNvSpPr txBox="1"/>
          <p:nvPr/>
        </p:nvSpPr>
        <p:spPr>
          <a:xfrm>
            <a:off x="6095997" y="1747954"/>
            <a:ext cx="45418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Opportunités importantes en matière de bouche à oreille entre cibles potentielles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Possibilité d’assister les clients dans le montage d’un dossier de bourse</a:t>
            </a:r>
          </a:p>
          <a:p>
            <a:r>
              <a:rPr lang="fr-FR" sz="1100" dirty="0"/>
              <a:t>          auprès des institutions locales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  <a:p>
            <a:endParaRPr lang="fr-FR" dirty="0"/>
          </a:p>
        </p:txBody>
      </p:sp>
      <p:sp>
        <p:nvSpPr>
          <p:cNvPr id="16" name="ZoneTexte 21">
            <a:extLst>
              <a:ext uri="{FF2B5EF4-FFF2-40B4-BE49-F238E27FC236}">
                <a16:creationId xmlns:a16="http://schemas.microsoft.com/office/drawing/2014/main" id="{CB1C04C9-6C15-4210-80E5-DED1B342ECC4}"/>
              </a:ext>
            </a:extLst>
          </p:cNvPr>
          <p:cNvSpPr txBox="1"/>
          <p:nvPr/>
        </p:nvSpPr>
        <p:spPr>
          <a:xfrm>
            <a:off x="6227132" y="4434447"/>
            <a:ext cx="473206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  <a:p>
            <a:endParaRPr lang="fr-FR" dirty="0"/>
          </a:p>
        </p:txBody>
      </p:sp>
      <p:sp>
        <p:nvSpPr>
          <p:cNvPr id="17" name="ZoneTexte 22">
            <a:extLst>
              <a:ext uri="{FF2B5EF4-FFF2-40B4-BE49-F238E27FC236}">
                <a16:creationId xmlns:a16="http://schemas.microsoft.com/office/drawing/2014/main" id="{85D44CA6-4A20-40B4-A753-4A80AE3A2D46}"/>
              </a:ext>
            </a:extLst>
          </p:cNvPr>
          <p:cNvSpPr txBox="1"/>
          <p:nvPr/>
        </p:nvSpPr>
        <p:spPr>
          <a:xfrm>
            <a:off x="1554124" y="4398523"/>
            <a:ext cx="4541873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Moins de clients potentiels car segment de clientèle plus restreint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100" dirty="0"/>
              <a:t>Difficulté pour être identifié comme spécialisé pour les artisans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1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dirty="0"/>
          </a:p>
        </p:txBody>
      </p:sp>
      <p:sp>
        <p:nvSpPr>
          <p:cNvPr id="18" name="ZoneTexte 23">
            <a:extLst>
              <a:ext uri="{FF2B5EF4-FFF2-40B4-BE49-F238E27FC236}">
                <a16:creationId xmlns:a16="http://schemas.microsoft.com/office/drawing/2014/main" id="{14D8274B-58D9-46D6-B8EE-69D31597A225}"/>
              </a:ext>
            </a:extLst>
          </p:cNvPr>
          <p:cNvSpPr txBox="1"/>
          <p:nvPr/>
        </p:nvSpPr>
        <p:spPr>
          <a:xfrm>
            <a:off x="6227132" y="4388281"/>
            <a:ext cx="42340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200" dirty="0"/>
              <a:t>Une densité concurrentielle importante qui ne cesse d’augmenter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200" dirty="0"/>
              <a:t>Tributaire et dépendant de la densité d’artisans et d’indépendants dans le secteur géographique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200" dirty="0"/>
              <a:t>Des agences concurrentes implantées dans le secteur depuis des années (Linkeo – 20 ans)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1200" dirty="0"/>
              <a:t>Des offres concurrentes spécialisées et sur-mesure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200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1200" dirty="0"/>
          </a:p>
          <a:p>
            <a:endParaRPr lang="fr-FR" sz="12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F6FE0CC-6131-4397-B371-54E75D03B361}"/>
              </a:ext>
            </a:extLst>
          </p:cNvPr>
          <p:cNvSpPr txBox="1"/>
          <p:nvPr/>
        </p:nvSpPr>
        <p:spPr>
          <a:xfrm>
            <a:off x="4652332" y="-90133"/>
            <a:ext cx="314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Myriad Pro" panose="020B0503030403020204" pitchFamily="34" charset="0"/>
              </a:rPr>
              <a:t>S.W.O.T</a:t>
            </a:r>
          </a:p>
        </p:txBody>
      </p:sp>
    </p:spTree>
    <p:extLst>
      <p:ext uri="{BB962C8B-B14F-4D97-AF65-F5344CB8AC3E}">
        <p14:creationId xmlns:p14="http://schemas.microsoft.com/office/powerpoint/2010/main" val="1908356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33DA00D4-5FB3-4292-A725-BD8325703219}"/>
              </a:ext>
            </a:extLst>
          </p:cNvPr>
          <p:cNvSpPr/>
          <p:nvPr/>
        </p:nvSpPr>
        <p:spPr>
          <a:xfrm>
            <a:off x="282224" y="169333"/>
            <a:ext cx="1975555" cy="20658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DB9AB54-DB1C-4343-B2D4-5B8E976D57E3}"/>
              </a:ext>
            </a:extLst>
          </p:cNvPr>
          <p:cNvSpPr/>
          <p:nvPr/>
        </p:nvSpPr>
        <p:spPr>
          <a:xfrm>
            <a:off x="1857024" y="169333"/>
            <a:ext cx="1975555" cy="2065867"/>
          </a:xfrm>
          <a:prstGeom prst="ellipse">
            <a:avLst/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3E2E82-05CF-4CBA-9C0A-204E3B1F65D0}"/>
              </a:ext>
            </a:extLst>
          </p:cNvPr>
          <p:cNvSpPr txBox="1"/>
          <p:nvPr/>
        </p:nvSpPr>
        <p:spPr>
          <a:xfrm>
            <a:off x="843844" y="648268"/>
            <a:ext cx="12135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bg1"/>
                </a:solidFill>
                <a:latin typeface="Myriad Pro" panose="020B0503030403020204" pitchFamily="34" charset="0"/>
              </a:rPr>
              <a:t>LO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ABB2D4C-C417-4D1B-BE62-CD10F4226AD4}"/>
              </a:ext>
            </a:extLst>
          </p:cNvPr>
          <p:cNvSpPr txBox="1"/>
          <p:nvPr/>
        </p:nvSpPr>
        <p:spPr>
          <a:xfrm>
            <a:off x="1831621" y="648268"/>
            <a:ext cx="15324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latin typeface="Myriad Pro" panose="020B0503030403020204" pitchFamily="34" charset="0"/>
              </a:rPr>
              <a:t>GO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96573670-7176-4461-9AD1-BF50D27C7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35200"/>
            <a:ext cx="4230868" cy="423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45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écoration murale feuillage doré | Becquet">
            <a:extLst>
              <a:ext uri="{FF2B5EF4-FFF2-40B4-BE49-F238E27FC236}">
                <a16:creationId xmlns:a16="http://schemas.microsoft.com/office/drawing/2014/main" id="{A79534C6-1947-4EAF-A2D1-CB282C4C9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455" y="3294716"/>
            <a:ext cx="4069744" cy="3215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écouvrez Vertuo | Machines à café | Nespresso Canada">
            <a:extLst>
              <a:ext uri="{FF2B5EF4-FFF2-40B4-BE49-F238E27FC236}">
                <a16:creationId xmlns:a16="http://schemas.microsoft.com/office/drawing/2014/main" id="{BCEA0E61-9A89-4DE3-8F16-179FCE70C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90022">
            <a:off x="394069" y="2727709"/>
            <a:ext cx="4173043" cy="234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1BF87B-492A-4B9E-9793-ACDDE074EA06}"/>
              </a:ext>
            </a:extLst>
          </p:cNvPr>
          <p:cNvSpPr/>
          <p:nvPr/>
        </p:nvSpPr>
        <p:spPr>
          <a:xfrm>
            <a:off x="0" y="0"/>
            <a:ext cx="12192000" cy="211102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CFB7FDE-74D8-4581-98CD-AD96AF8B5F68}"/>
              </a:ext>
            </a:extLst>
          </p:cNvPr>
          <p:cNvSpPr txBox="1"/>
          <p:nvPr/>
        </p:nvSpPr>
        <p:spPr>
          <a:xfrm>
            <a:off x="3096403" y="593846"/>
            <a:ext cx="7642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Myriad Pro" panose="020B0503030403020204" pitchFamily="34" charset="0"/>
              </a:rPr>
              <a:t>PLANCHE DE TENDANCE</a:t>
            </a:r>
          </a:p>
        </p:txBody>
      </p:sp>
      <p:pic>
        <p:nvPicPr>
          <p:cNvPr id="1028" name="Picture 4" descr="Comment devenir Artisan d&amp;#39;art Auto-Entrepreneur">
            <a:extLst>
              <a:ext uri="{FF2B5EF4-FFF2-40B4-BE49-F238E27FC236}">
                <a16:creationId xmlns:a16="http://schemas.microsoft.com/office/drawing/2014/main" id="{6BFB142E-58E6-42F3-8D18-B808A842F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9631">
            <a:off x="8458225" y="2817902"/>
            <a:ext cx="3222771" cy="2501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2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84F180-6D35-4797-A4ED-A9A73693B586}"/>
              </a:ext>
            </a:extLst>
          </p:cNvPr>
          <p:cNvSpPr/>
          <p:nvPr/>
        </p:nvSpPr>
        <p:spPr>
          <a:xfrm>
            <a:off x="0" y="0"/>
            <a:ext cx="12192000" cy="211102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CA68603-C6CC-407C-9637-E4274A45F3A5}"/>
              </a:ext>
            </a:extLst>
          </p:cNvPr>
          <p:cNvSpPr txBox="1"/>
          <p:nvPr/>
        </p:nvSpPr>
        <p:spPr>
          <a:xfrm>
            <a:off x="3002843" y="593846"/>
            <a:ext cx="7326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Myriad Pro" panose="020B0503030403020204" pitchFamily="34" charset="0"/>
              </a:rPr>
              <a:t>PALETTE CHROMATIQUE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A5341B4C-36F7-416E-B8A9-683E8C7D54D4}"/>
              </a:ext>
            </a:extLst>
          </p:cNvPr>
          <p:cNvSpPr/>
          <p:nvPr/>
        </p:nvSpPr>
        <p:spPr>
          <a:xfrm>
            <a:off x="1772351" y="3262487"/>
            <a:ext cx="2020712" cy="184008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EE55A489-1AC7-412E-961D-8B9B84E0B0C5}"/>
              </a:ext>
            </a:extLst>
          </p:cNvPr>
          <p:cNvSpPr/>
          <p:nvPr/>
        </p:nvSpPr>
        <p:spPr>
          <a:xfrm>
            <a:off x="4769554" y="3160887"/>
            <a:ext cx="2020712" cy="184008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BB1CC5F-0F8B-4F67-A070-6329B67AF3F3}"/>
              </a:ext>
            </a:extLst>
          </p:cNvPr>
          <p:cNvSpPr/>
          <p:nvPr/>
        </p:nvSpPr>
        <p:spPr>
          <a:xfrm>
            <a:off x="7766757" y="3200396"/>
            <a:ext cx="2020712" cy="1840089"/>
          </a:xfrm>
          <a:prstGeom prst="ellipse">
            <a:avLst/>
          </a:prstGeom>
          <a:solidFill>
            <a:srgbClr val="C096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54FB159-DD26-4843-A3A0-BAF184481642}"/>
              </a:ext>
            </a:extLst>
          </p:cNvPr>
          <p:cNvSpPr txBox="1"/>
          <p:nvPr/>
        </p:nvSpPr>
        <p:spPr>
          <a:xfrm>
            <a:off x="1614311" y="5418667"/>
            <a:ext cx="2460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i="0" u="none" strike="noStrike" baseline="0">
                <a:latin typeface="T3Font_0"/>
              </a:rPr>
              <a:t>#000000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07CB8C4-5A30-4957-8FE9-46C80F5FA188}"/>
              </a:ext>
            </a:extLst>
          </p:cNvPr>
          <p:cNvSpPr txBox="1"/>
          <p:nvPr/>
        </p:nvSpPr>
        <p:spPr>
          <a:xfrm>
            <a:off x="4984045" y="5386401"/>
            <a:ext cx="2460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i="0" u="none" strike="noStrike" baseline="0" dirty="0">
                <a:latin typeface="T3Font_0"/>
              </a:rPr>
              <a:t>#FFFFFF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CDA75F9-F1F3-418B-AE76-8CC6633B3678}"/>
              </a:ext>
            </a:extLst>
          </p:cNvPr>
          <p:cNvSpPr txBox="1"/>
          <p:nvPr/>
        </p:nvSpPr>
        <p:spPr>
          <a:xfrm>
            <a:off x="8353779" y="5386401"/>
            <a:ext cx="2460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i="0" u="none" strike="noStrike" baseline="0" dirty="0">
                <a:latin typeface="T3Font_0"/>
              </a:rPr>
              <a:t>#C09628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8673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1">
            <a:extLst>
              <a:ext uri="{FF2B5EF4-FFF2-40B4-BE49-F238E27FC236}">
                <a16:creationId xmlns:a16="http://schemas.microsoft.com/office/drawing/2014/main" id="{949215AE-F040-4CDC-99CC-A068D6EBEB97}"/>
              </a:ext>
            </a:extLst>
          </p:cNvPr>
          <p:cNvSpPr txBox="1"/>
          <p:nvPr/>
        </p:nvSpPr>
        <p:spPr>
          <a:xfrm>
            <a:off x="4316506" y="247400"/>
            <a:ext cx="35589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b="1" dirty="0">
                <a:latin typeface="Rubik" pitchFamily="2" charset="-79"/>
                <a:cs typeface="Rubik" pitchFamily="2" charset="-79"/>
              </a:rPr>
              <a:t>ARBORESCENCE</a:t>
            </a:r>
          </a:p>
          <a:p>
            <a:pPr algn="ctr"/>
            <a:r>
              <a:rPr lang="fr-FR" sz="3200" b="1" dirty="0">
                <a:solidFill>
                  <a:srgbClr val="C09628"/>
                </a:solidFill>
                <a:latin typeface="Rubik" pitchFamily="2" charset="-79"/>
                <a:cs typeface="Rubik" pitchFamily="2" charset="-79"/>
              </a:rPr>
              <a:t>SHAPE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C9F3BC93-CED4-4263-BBBC-C0C9231900FA}"/>
              </a:ext>
            </a:extLst>
          </p:cNvPr>
          <p:cNvSpPr/>
          <p:nvPr/>
        </p:nvSpPr>
        <p:spPr>
          <a:xfrm>
            <a:off x="4590036" y="1572018"/>
            <a:ext cx="3285458" cy="4912240"/>
          </a:xfrm>
          <a:prstGeom prst="roundRect">
            <a:avLst/>
          </a:prstGeom>
          <a:solidFill>
            <a:srgbClr val="22222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25BC656-4B36-44EB-8315-093A4B61852C}"/>
              </a:ext>
            </a:extLst>
          </p:cNvPr>
          <p:cNvSpPr/>
          <p:nvPr/>
        </p:nvSpPr>
        <p:spPr>
          <a:xfrm>
            <a:off x="4827857" y="1842009"/>
            <a:ext cx="2809815" cy="1194870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haroni" panose="02010803020104030203" pitchFamily="2" charset="-79"/>
                <a:cs typeface="Aharoni" panose="02010803020104030203" pitchFamily="2" charset="-79"/>
              </a:rPr>
              <a:t>Accueil – L’agence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DA96A311-C29C-4BCF-A52D-337AAE9E434B}"/>
              </a:ext>
            </a:extLst>
          </p:cNvPr>
          <p:cNvSpPr/>
          <p:nvPr/>
        </p:nvSpPr>
        <p:spPr>
          <a:xfrm>
            <a:off x="4827856" y="3361895"/>
            <a:ext cx="2809815" cy="1194870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haroni" panose="02010803020104030203" pitchFamily="2" charset="-79"/>
                <a:cs typeface="Aharoni" panose="02010803020104030203" pitchFamily="2" charset="-79"/>
              </a:rPr>
              <a:t>Nos services/produits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842C26A-C49B-4EFE-AE68-8A763F875781}"/>
              </a:ext>
            </a:extLst>
          </p:cNvPr>
          <p:cNvSpPr/>
          <p:nvPr/>
        </p:nvSpPr>
        <p:spPr>
          <a:xfrm>
            <a:off x="4827855" y="4923076"/>
            <a:ext cx="2809815" cy="1194870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haroni" panose="02010803020104030203" pitchFamily="2" charset="-79"/>
                <a:cs typeface="Aharoni" panose="02010803020104030203" pitchFamily="2" charset="-79"/>
              </a:rPr>
              <a:t>Contact</a:t>
            </a:r>
          </a:p>
        </p:txBody>
      </p:sp>
      <p:sp>
        <p:nvSpPr>
          <p:cNvPr id="11" name="ZoneTexte 14">
            <a:extLst>
              <a:ext uri="{FF2B5EF4-FFF2-40B4-BE49-F238E27FC236}">
                <a16:creationId xmlns:a16="http://schemas.microsoft.com/office/drawing/2014/main" id="{901AC99C-4C10-4890-B116-8ED78BB105E5}"/>
              </a:ext>
            </a:extLst>
          </p:cNvPr>
          <p:cNvSpPr txBox="1"/>
          <p:nvPr/>
        </p:nvSpPr>
        <p:spPr>
          <a:xfrm rot="16200000">
            <a:off x="2022963" y="3485747"/>
            <a:ext cx="4210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5400" dirty="0">
                <a:solidFill>
                  <a:srgbClr val="C09628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ONE PAGE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1100A83A-953D-4ACE-8576-2B91F2EF7865}"/>
              </a:ext>
            </a:extLst>
          </p:cNvPr>
          <p:cNvSpPr/>
          <p:nvPr/>
        </p:nvSpPr>
        <p:spPr>
          <a:xfrm>
            <a:off x="8762052" y="2116921"/>
            <a:ext cx="2809815" cy="119487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C09628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latin typeface="Aharoni" panose="02010803020104030203" pitchFamily="2" charset="-79"/>
                <a:cs typeface="Aharoni" panose="02010803020104030203" pitchFamily="2" charset="-79"/>
              </a:rPr>
              <a:t>Mentions légales</a:t>
            </a:r>
          </a:p>
        </p:txBody>
      </p:sp>
      <p:cxnSp>
        <p:nvCxnSpPr>
          <p:cNvPr id="15" name="Connecteur : en angle 14">
            <a:extLst>
              <a:ext uri="{FF2B5EF4-FFF2-40B4-BE49-F238E27FC236}">
                <a16:creationId xmlns:a16="http://schemas.microsoft.com/office/drawing/2014/main" id="{775115AE-F5DF-430E-AF98-5B1483F0A815}"/>
              </a:ext>
            </a:extLst>
          </p:cNvPr>
          <p:cNvCxnSpPr>
            <a:stCxn id="8" idx="3"/>
          </p:cNvCxnSpPr>
          <p:nvPr/>
        </p:nvCxnSpPr>
        <p:spPr>
          <a:xfrm>
            <a:off x="7637672" y="2439444"/>
            <a:ext cx="1124380" cy="303756"/>
          </a:xfrm>
          <a:prstGeom prst="bentConnector3">
            <a:avLst/>
          </a:prstGeom>
          <a:ln>
            <a:solidFill>
              <a:srgbClr val="C096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19BBCA09-BCDE-4705-B2C6-8B1605E1CF34}"/>
              </a:ext>
            </a:extLst>
          </p:cNvPr>
          <p:cNvCxnSpPr>
            <a:cxnSpLocks/>
          </p:cNvCxnSpPr>
          <p:nvPr/>
        </p:nvCxnSpPr>
        <p:spPr>
          <a:xfrm flipH="1">
            <a:off x="1465545" y="576197"/>
            <a:ext cx="29811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CF810D75-952F-4355-9D33-CFAC2445BC73}"/>
              </a:ext>
            </a:extLst>
          </p:cNvPr>
          <p:cNvCxnSpPr>
            <a:cxnSpLocks/>
          </p:cNvCxnSpPr>
          <p:nvPr/>
        </p:nvCxnSpPr>
        <p:spPr>
          <a:xfrm flipH="1">
            <a:off x="6709264" y="1016696"/>
            <a:ext cx="35996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46792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341</Words>
  <Application>Microsoft Office PowerPoint</Application>
  <PresentationFormat>Grand écran</PresentationFormat>
  <Paragraphs>118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31" baseType="lpstr">
      <vt:lpstr>Adobe Garamond Pro Bold</vt:lpstr>
      <vt:lpstr>Aharoni</vt:lpstr>
      <vt:lpstr>-apple-system</vt:lpstr>
      <vt:lpstr>Arial</vt:lpstr>
      <vt:lpstr>Calibri</vt:lpstr>
      <vt:lpstr>Calibri Light</vt:lpstr>
      <vt:lpstr>Courier New</vt:lpstr>
      <vt:lpstr>Cuprum</vt:lpstr>
      <vt:lpstr>Minion Pro Med</vt:lpstr>
      <vt:lpstr>Myriad Pro</vt:lpstr>
      <vt:lpstr>Nunito Sans</vt:lpstr>
      <vt:lpstr>Rubik</vt:lpstr>
      <vt:lpstr>T3Font_0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acs</dc:creator>
  <cp:lastModifiedBy>acs</cp:lastModifiedBy>
  <cp:revision>27</cp:revision>
  <dcterms:created xsi:type="dcterms:W3CDTF">2021-07-08T12:49:30Z</dcterms:created>
  <dcterms:modified xsi:type="dcterms:W3CDTF">2021-07-19T11:39:42Z</dcterms:modified>
</cp:coreProperties>
</file>

<file path=docProps/thumbnail.jpeg>
</file>